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73" r:id="rId8"/>
    <p:sldId id="261" r:id="rId9"/>
    <p:sldId id="262" r:id="rId10"/>
    <p:sldId id="263" r:id="rId11"/>
    <p:sldId id="26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93977" autoAdjust="0"/>
  </p:normalViewPr>
  <p:slideViewPr>
    <p:cSldViewPr>
      <p:cViewPr varScale="1">
        <p:scale>
          <a:sx n="67" d="100"/>
          <a:sy n="67" d="100"/>
        </p:scale>
        <p:origin x="-14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472DD5C-B6A9-4714-908F-0B8F74738B98}" type="datetimeFigureOut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C1C90DE-A98B-4173-B17E-434F189FC4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6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193366E8-8A22-4400-BBA2-8D322280A6E8}" type="datetimeFigureOut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3792D2CF-A01B-4515-8B40-3DC3425826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48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en-US" sz="4000" b="0" i="0" u="none" strike="noStrike" kern="1200" cap="none" spc="0" normalizeH="0" baseline="0" noProof="0" smtClean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r>
              <a:rPr lang="en-US" dirty="0" smtClean="0"/>
              <a:t>Bryant &amp; Stratton College’s ASVAB Prep Course: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>
          <a:xfrm>
            <a:off x="762000" y="39624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Project Management Plan</a:t>
            </a:r>
            <a:r>
              <a:rPr sz="4400" smtClean="0"/>
              <a:t/>
            </a:r>
            <a:br>
              <a:rPr sz="4400" smtClean="0"/>
            </a:br>
            <a:r>
              <a:rPr sz="4400" smtClean="0"/>
              <a:t/>
            </a:r>
            <a:br>
              <a:rPr sz="4400" smtClean="0"/>
            </a:br>
            <a:r>
              <a:rPr sz="3100" smtClean="0">
                <a:solidFill>
                  <a:schemeClr val="bg1"/>
                </a:solidFill>
                <a:effectLst/>
                <a:latin typeface="+mn-lt"/>
              </a:rPr>
              <a:t>Courtney Tatum, Designer</a:t>
            </a:r>
            <a:br>
              <a:rPr sz="3100" smtClean="0">
                <a:solidFill>
                  <a:schemeClr val="bg1"/>
                </a:solidFill>
                <a:effectLst/>
                <a:latin typeface="+mn-lt"/>
              </a:rPr>
            </a:br>
            <a:r>
              <a:rPr sz="3100" smtClean="0">
                <a:solidFill>
                  <a:schemeClr val="bg1"/>
                </a:solidFill>
                <a:effectLst/>
                <a:latin typeface="+mn-lt"/>
              </a:rPr>
              <a:t>July 30, 2012</a:t>
            </a:r>
            <a:endParaRPr lang="en-US" sz="3100" dirty="0">
              <a:solidFill>
                <a:schemeClr val="bg1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/>
              <a:t>Gooler</a:t>
            </a:r>
            <a:r>
              <a:rPr lang="en-US" sz="2400" b="1" dirty="0"/>
              <a:t>, D. D. (1980, Spring). Formative </a:t>
            </a:r>
            <a:r>
              <a:rPr lang="en-US" sz="2400" b="1" dirty="0" smtClean="0"/>
              <a:t>evaluation 	strategies </a:t>
            </a:r>
            <a:r>
              <a:rPr lang="en-US" sz="2400" b="1" dirty="0"/>
              <a:t>for major instructional </a:t>
            </a:r>
            <a:r>
              <a:rPr lang="en-US" sz="2400" b="1" dirty="0" smtClean="0"/>
              <a:t>	development 	projects</a:t>
            </a:r>
            <a:r>
              <a:rPr lang="en-US" sz="2400" b="1" dirty="0"/>
              <a:t>. </a:t>
            </a:r>
            <a:r>
              <a:rPr lang="en-US" sz="2400" b="1" i="1" dirty="0"/>
              <a:t>Journal of </a:t>
            </a:r>
            <a:r>
              <a:rPr lang="en-US" sz="2400" b="1" i="1" dirty="0" smtClean="0"/>
              <a:t>	Instructional </a:t>
            </a:r>
            <a:r>
              <a:rPr lang="en-US" sz="2400" b="1" i="1" dirty="0"/>
              <a:t>Development</a:t>
            </a:r>
            <a:r>
              <a:rPr lang="en-US" sz="2400" b="1" dirty="0"/>
              <a:t>, </a:t>
            </a:r>
            <a:r>
              <a:rPr lang="en-US" sz="2400" b="1" i="1" dirty="0"/>
              <a:t>3</a:t>
            </a:r>
            <a:r>
              <a:rPr lang="en-US" sz="2400" b="1" dirty="0"/>
              <a:t>(3), </a:t>
            </a:r>
            <a:r>
              <a:rPr lang="en-US" sz="2400" b="1" dirty="0" smtClean="0"/>
              <a:t>	7-11</a:t>
            </a:r>
            <a:r>
              <a:rPr lang="en-US" sz="2400" b="1" dirty="0"/>
              <a:t>.</a:t>
            </a:r>
            <a:br>
              <a:rPr lang="en-US" sz="2400" b="1" dirty="0"/>
            </a:br>
            <a:endParaRPr lang="en-US" sz="2400" b="1" dirty="0" smtClean="0">
              <a:effectLst/>
            </a:endParaRPr>
          </a:p>
          <a:p>
            <a:pPr marL="0" indent="0">
              <a:buNone/>
            </a:pPr>
            <a:r>
              <a:rPr lang="en-US" sz="2400" dirty="0" smtClean="0">
                <a:effectLst/>
              </a:rPr>
              <a:t>Morrison</a:t>
            </a:r>
            <a:r>
              <a:rPr lang="en-US" sz="2400" dirty="0">
                <a:effectLst/>
              </a:rPr>
              <a:t>, Morrison, G.R., S. Ross, and J. E. </a:t>
            </a:r>
            <a:r>
              <a:rPr lang="en-US" sz="2400" dirty="0" smtClean="0">
                <a:effectLst/>
              </a:rPr>
              <a:t>Kemp</a:t>
            </a:r>
            <a:r>
              <a:rPr lang="en-US" sz="2400" dirty="0">
                <a:effectLst/>
              </a:rPr>
              <a:t>. </a:t>
            </a:r>
            <a:r>
              <a:rPr lang="en-US" sz="2400" dirty="0" smtClean="0">
                <a:effectLst/>
              </a:rPr>
              <a:t>	(</a:t>
            </a:r>
            <a:r>
              <a:rPr lang="en-US" sz="2400" dirty="0">
                <a:effectLst/>
              </a:rPr>
              <a:t>2007). </a:t>
            </a:r>
            <a:r>
              <a:rPr lang="en-US" sz="2400" i="1" dirty="0">
                <a:effectLst/>
              </a:rPr>
              <a:t>Designing effective instruction</a:t>
            </a: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(</a:t>
            </a:r>
            <a:r>
              <a:rPr lang="en-US" sz="2400" dirty="0">
                <a:effectLst/>
              </a:rPr>
              <a:t>5th ed.). </a:t>
            </a:r>
            <a:r>
              <a:rPr lang="en-US" sz="2400" dirty="0" smtClean="0">
                <a:effectLst/>
              </a:rPr>
              <a:t>	New </a:t>
            </a:r>
            <a:r>
              <a:rPr lang="en-US" sz="2400" dirty="0">
                <a:effectLst/>
              </a:rPr>
              <a:t>York: John Wiley and Sons. </a:t>
            </a:r>
            <a:r>
              <a:rPr lang="en-US" sz="2400" dirty="0" smtClean="0">
                <a:effectLst/>
              </a:rPr>
              <a:t>	ISBN</a:t>
            </a:r>
            <a:r>
              <a:rPr lang="en-US" sz="2400" dirty="0">
                <a:effectLst/>
              </a:rPr>
              <a:t>: </a:t>
            </a:r>
            <a:r>
              <a:rPr lang="en-US" sz="2400" dirty="0" smtClean="0">
                <a:effectLst/>
              </a:rPr>
              <a:t>0-470-	07426-4</a:t>
            </a:r>
            <a:r>
              <a:rPr lang="en-US" sz="2400" dirty="0">
                <a:effectLst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Any Questions?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Presented by Courtney Tatum, Instructional Designer</a:t>
            </a:r>
            <a:endParaRPr lang="en-US" i="1" dirty="0"/>
          </a:p>
        </p:txBody>
      </p:sp>
      <p:pic>
        <p:nvPicPr>
          <p:cNvPr id="1027" name="Picture 3" descr="C:\Users\cmtatum\AppData\Local\Microsoft\Windows\Temporary Internet Files\Content.IE5\EA2I8JDY\MP91022074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14400"/>
            <a:ext cx="3505200" cy="233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During this presentation, we will…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the current status of the course development</a:t>
            </a:r>
          </a:p>
          <a:p>
            <a:r>
              <a:rPr lang="en-US" dirty="0" smtClean="0"/>
              <a:t>Identify needs and challenges that will be faced during implementation</a:t>
            </a:r>
          </a:p>
          <a:p>
            <a:r>
              <a:rPr lang="en-US" dirty="0" smtClean="0"/>
              <a:t>Determine what will be needed to meet challenges</a:t>
            </a:r>
          </a:p>
          <a:p>
            <a:r>
              <a:rPr lang="en-US" dirty="0" smtClean="0"/>
              <a:t>Agree on a timeline for the completion of course 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ASVAB Prep: as it currently stands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effectLst/>
              </a:rPr>
              <a:t>Course Objectives-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Upon </a:t>
            </a:r>
            <a:r>
              <a:rPr lang="en-US" dirty="0">
                <a:effectLst/>
              </a:rPr>
              <a:t>completion of the course, students will be able to:</a:t>
            </a:r>
          </a:p>
          <a:p>
            <a:pPr lvl="0"/>
            <a:r>
              <a:rPr lang="en-US" dirty="0">
                <a:effectLst/>
              </a:rPr>
              <a:t>Utilize test taking skills and best practices while taking practice and official ASVAB tests;</a:t>
            </a:r>
          </a:p>
          <a:p>
            <a:pPr lvl="0"/>
            <a:r>
              <a:rPr lang="en-US" dirty="0">
                <a:effectLst/>
              </a:rPr>
              <a:t>Overcome weaknesses and challenges through discussions and interactions with classmates and instructors;</a:t>
            </a:r>
          </a:p>
          <a:p>
            <a:pPr lvl="0"/>
            <a:r>
              <a:rPr lang="en-US" dirty="0">
                <a:effectLst/>
              </a:rPr>
              <a:t>Facilitate their own learning in study groups with student-teaching opportunities;</a:t>
            </a:r>
          </a:p>
          <a:p>
            <a:pPr lvl="0"/>
            <a:r>
              <a:rPr lang="en-US" dirty="0">
                <a:effectLst/>
              </a:rPr>
              <a:t>Achieve at least a 40 on the official ASVAB, qualifying the student for entry into any branch of the military;</a:t>
            </a:r>
          </a:p>
          <a:p>
            <a:pPr lvl="0"/>
            <a:r>
              <a:rPr lang="en-US" dirty="0">
                <a:effectLst/>
              </a:rPr>
              <a:t>Improve baseline test scores by at least 20%.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ASVAB Prep: as it currently stands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Following the ADDIE Model of instructional design, the following are tasks have been or need to be completed: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Analyze- context and needs analysis has been completed to determine what needs are to be met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Design- The learning design has been completed to determine how those needs will be met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Development- Prototype development is in progress using the LMS, </a:t>
            </a:r>
            <a:r>
              <a:rPr lang="en-US" dirty="0" err="1" smtClean="0"/>
              <a:t>WebTycho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Implementation- development of the finished course in the official LMS must be completed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Evaluation- testing and evaluation of the course will be conducted to ensure course objectives are met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needed to complete the Implementation phase?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Access to Bryant &amp; Stratton’s LMS of choice, ANGEL</a:t>
            </a:r>
          </a:p>
          <a:p>
            <a:pPr marL="514350" indent="-514350">
              <a:buAutoNum type="arabicPeriod"/>
            </a:pPr>
            <a:r>
              <a:rPr lang="en-US" dirty="0" smtClean="0"/>
              <a:t>Selection of specific course content- subject matter experts will need to review materials available and determine which will be used and in what capacity</a:t>
            </a:r>
          </a:p>
          <a:p>
            <a:pPr marL="514350" indent="-514350">
              <a:buAutoNum type="arabicPeriod"/>
            </a:pPr>
            <a:r>
              <a:rPr lang="en-US" dirty="0" smtClean="0"/>
              <a:t>Faculty assigned to facilitate the course- liberal arts and general education faculty will be needed as they can facilitate the course throughout the numerous subjects</a:t>
            </a:r>
          </a:p>
          <a:p>
            <a:pPr marL="514350" indent="-514350">
              <a:buAutoNum type="arabicPeriod"/>
            </a:pPr>
            <a:r>
              <a:rPr lang="en-US" dirty="0" smtClean="0"/>
              <a:t>Buy-in from the local military recruiters to use the course- recruiters will be needed for their input in the course, as well as to mentor students and promote the class</a:t>
            </a:r>
          </a:p>
          <a:p>
            <a:pPr marL="514350" indent="-514350">
              <a:buAutoNum type="arabicPeriod"/>
            </a:pPr>
            <a:r>
              <a:rPr lang="en-US" dirty="0" smtClean="0"/>
              <a:t>Evaluation tools- using strategies discussed by </a:t>
            </a:r>
            <a:r>
              <a:rPr lang="en-US" dirty="0" err="1" smtClean="0"/>
              <a:t>Gooler</a:t>
            </a:r>
            <a:r>
              <a:rPr lang="en-US" dirty="0" smtClean="0"/>
              <a:t> (1980) in his article, “Formative </a:t>
            </a:r>
            <a:r>
              <a:rPr lang="en-US" dirty="0"/>
              <a:t>evaluation </a:t>
            </a:r>
            <a:r>
              <a:rPr lang="en-US" dirty="0" smtClean="0"/>
              <a:t>strategies </a:t>
            </a:r>
            <a:r>
              <a:rPr lang="en-US" dirty="0"/>
              <a:t>for major instructional </a:t>
            </a:r>
            <a:r>
              <a:rPr lang="en-US" dirty="0" smtClean="0"/>
              <a:t>development </a:t>
            </a:r>
            <a:r>
              <a:rPr lang="en-US" dirty="0"/>
              <a:t>	</a:t>
            </a:r>
            <a:r>
              <a:rPr lang="en-US" dirty="0" smtClean="0"/>
              <a:t>projects.”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09598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Schedule of Tasks</a:t>
            </a:r>
            <a:endParaRPr lang="en-US" sz="3600" dirty="0"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960674"/>
              </p:ext>
            </p:extLst>
          </p:nvPr>
        </p:nvGraphicFramePr>
        <p:xfrm>
          <a:off x="609600" y="1447800"/>
          <a:ext cx="7848600" cy="4938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616200"/>
                <a:gridCol w="2616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Task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Resources Needed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Dates of completion</a:t>
                      </a:r>
                      <a:endParaRPr lang="en-US" sz="16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Completion of</a:t>
                      </a:r>
                      <a:r>
                        <a:rPr lang="en-US" sz="1400" baseline="0" dirty="0" smtClean="0"/>
                        <a:t> prototype course in </a:t>
                      </a:r>
                      <a:r>
                        <a:rPr lang="en-US" sz="1400" baseline="0" dirty="0" err="1" smtClean="0"/>
                        <a:t>Webtycho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Instructional Designer,</a:t>
                      </a:r>
                      <a:r>
                        <a:rPr lang="en-US" sz="1400" baseline="0" dirty="0" smtClean="0"/>
                        <a:t> Peer reviewers, mentors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8/19/2012</a:t>
                      </a:r>
                      <a:endParaRPr lang="en-US" sz="1400" dirty="0"/>
                    </a:p>
                  </a:txBody>
                  <a:tcPr/>
                </a:tc>
              </a:tr>
              <a:tr h="4270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Final</a:t>
                      </a:r>
                      <a:r>
                        <a:rPr lang="en-US" sz="1400" baseline="0" dirty="0" smtClean="0"/>
                        <a:t> selection of course content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Subject matter experts, instructors,</a:t>
                      </a:r>
                      <a:r>
                        <a:rPr lang="en-US" sz="1400" baseline="0" dirty="0" smtClean="0"/>
                        <a:t> text books, military recruiters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Today- 9/17/2012</a:t>
                      </a:r>
                      <a:endParaRPr lang="en-US" sz="1400" dirty="0"/>
                    </a:p>
                  </a:txBody>
                  <a:tcPr/>
                </a:tc>
              </a:tr>
              <a:tr h="4270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Development of learning</a:t>
                      </a:r>
                      <a:r>
                        <a:rPr lang="en-US" sz="1400" baseline="0" dirty="0" smtClean="0"/>
                        <a:t> activities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Subject matter experts, instructors,</a:t>
                      </a:r>
                      <a:r>
                        <a:rPr lang="en-US" sz="1400" baseline="0" dirty="0" smtClean="0"/>
                        <a:t> text books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Today- 9/17/2012</a:t>
                      </a:r>
                      <a:endParaRPr lang="en-US" sz="1400" dirty="0"/>
                    </a:p>
                  </a:txBody>
                  <a:tcPr/>
                </a:tc>
              </a:tr>
              <a:tr h="4270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Final implementation </a:t>
                      </a:r>
                      <a:r>
                        <a:rPr lang="en-US" sz="1400" baseline="0" dirty="0" smtClean="0"/>
                        <a:t>in ANGEL and testing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ID,</a:t>
                      </a:r>
                      <a:r>
                        <a:rPr lang="en-US" sz="1400" baseline="0" dirty="0" smtClean="0"/>
                        <a:t> BSC IT technicians, instructors, online learning department support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9/1-</a:t>
                      </a:r>
                      <a:r>
                        <a:rPr lang="en-US" sz="1400" baseline="0" dirty="0" smtClean="0"/>
                        <a:t> 10/1/2012</a:t>
                      </a:r>
                      <a:endParaRPr lang="en-US" sz="1400" dirty="0"/>
                    </a:p>
                  </a:txBody>
                  <a:tcPr/>
                </a:tc>
              </a:tr>
              <a:tr h="4270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Course</a:t>
                      </a:r>
                      <a:r>
                        <a:rPr lang="en-US" sz="1400" baseline="0" dirty="0" smtClean="0"/>
                        <a:t> Begins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EVERYONE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1/1/2013</a:t>
                      </a:r>
                      <a:endParaRPr lang="en-US" sz="1400" dirty="0"/>
                    </a:p>
                  </a:txBody>
                  <a:tcPr/>
                </a:tc>
              </a:tr>
              <a:tr h="4270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Evaluation of Course Effectiveness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Ongoing</a:t>
                      </a:r>
                      <a:endParaRPr lang="en-US" sz="1400" dirty="0"/>
                    </a:p>
                  </a:txBody>
                  <a:tcPr/>
                </a:tc>
              </a:tr>
              <a:tr h="4270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Marketing</a:t>
                      </a:r>
                      <a:r>
                        <a:rPr lang="en-US" sz="1400" baseline="0" dirty="0" smtClean="0"/>
                        <a:t> and Advertisement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Military Recruiters, BSC marketing and communications personnel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Ongoing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we may face…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027700"/>
              </p:ext>
            </p:extLst>
          </p:nvPr>
        </p:nvGraphicFramePr>
        <p:xfrm>
          <a:off x="457200" y="16002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Solution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ASVAB includes</a:t>
                      </a:r>
                      <a:r>
                        <a:rPr lang="en-US" baseline="0" dirty="0" smtClean="0"/>
                        <a:t> 10 subjects which includes math, writing, reading, science, and technical problems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The fast-paced, 8 week course will need to cover all subject areas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Students must not be overwhelmed with the amount of content to be covered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studies and liberal arts faculty with a broad discipline will be used to instruct the course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The instructional designer will ensure that the course is organized and easy to follow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Instructors and ID will collaborate with military recruiters using reference books to determine what is needed to know versus what is good to know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we may face…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097675"/>
              </p:ext>
            </p:extLst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Solution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Subject matter content and delivery must be interactive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Activities</a:t>
                      </a:r>
                      <a:r>
                        <a:rPr lang="en-US" baseline="0" dirty="0" smtClean="0"/>
                        <a:t> and delivery of information must take many forms to cater to all types of learners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In addition to the learning that must occur, a sense of community and togetherness must also be fostered to support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ID must integrate the use of quizzes and activities using Drupal, </a:t>
                      </a:r>
                      <a:r>
                        <a:rPr lang="en-US" dirty="0" err="1" smtClean="0"/>
                        <a:t>Powerpoints</a:t>
                      </a:r>
                      <a:r>
                        <a:rPr lang="en-US" dirty="0" smtClean="0"/>
                        <a:t>, and multimedia.  IT specialists will be needed for</a:t>
                      </a:r>
                      <a:r>
                        <a:rPr lang="en-US" baseline="0" dirty="0" smtClean="0"/>
                        <a:t> this task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Collaboration must</a:t>
                      </a:r>
                      <a:r>
                        <a:rPr lang="en-US" baseline="0" dirty="0" smtClean="0"/>
                        <a:t> occur with instructors to being a physical classroom aspect to the online classroom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Discussion boards must be effectively to enhance learning activities.  Articles and supplemental reading must be acquired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are set to launch the first class in January of 2013</a:t>
            </a:r>
          </a:p>
          <a:p>
            <a:r>
              <a:rPr lang="en-US" dirty="0" smtClean="0"/>
              <a:t>Subject matter experts will be integral in determining the final content of the course</a:t>
            </a:r>
          </a:p>
          <a:p>
            <a:r>
              <a:rPr lang="en-US" dirty="0" smtClean="0"/>
              <a:t>IT specialists and ID will need to develop learning activities and evaluations based on the content chosen</a:t>
            </a:r>
          </a:p>
          <a:p>
            <a:r>
              <a:rPr lang="en-US" dirty="0" smtClean="0"/>
              <a:t>We will need to schedule collaborative meetings throughout this process to ensure all parties are on the same page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BackToSch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2178E4-2F0C-4A34-8B52-79BAFAEA72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EdBackToSchl</Template>
  <TotalTime>0</TotalTime>
  <Words>816</Words>
  <Application>Microsoft Macintosh PowerPoint</Application>
  <PresentationFormat>On-screen Show (4:3)</PresentationFormat>
  <Paragraphs>91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EdBackToSchl</vt:lpstr>
      <vt:lpstr>Project Management Plan  Courtney Tatum, Designer July 30, 2012</vt:lpstr>
      <vt:lpstr>During this presentation, we will…</vt:lpstr>
      <vt:lpstr>ASVAB Prep: as it currently stands</vt:lpstr>
      <vt:lpstr>ASVAB Prep: as it currently stands</vt:lpstr>
      <vt:lpstr>What is needed to complete the Implementation phase?</vt:lpstr>
      <vt:lpstr>PowerPoint Presentation</vt:lpstr>
      <vt:lpstr>Problems we may face…</vt:lpstr>
      <vt:lpstr>Problems we may face…</vt:lpstr>
      <vt:lpstr>Summary</vt:lpstr>
      <vt:lpstr>References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2012-08-08T02:27:20Z</dcterms:created>
  <dcterms:modified xsi:type="dcterms:W3CDTF">2015-11-17T21:02:17Z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